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60" r:id="rId2"/>
    <p:sldId id="261" r:id="rId3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46DB2792-C7C8-4458-B5AA-D45139280768}" type="datetimeFigureOut">
              <a:rPr lang="es-MX" smtClean="0"/>
              <a:t>19/12/2020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79485734-B265-4E3D-A33C-78F82E2086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0364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63550" y="722313"/>
            <a:ext cx="6427788" cy="361473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2289">
              <a:defRPr/>
            </a:pPr>
            <a:fld id="{841221E5-7225-48EB-A4EE-420E7BFCF705}" type="slidenum">
              <a:rPr lang="en-US" sz="1300">
                <a:solidFill>
                  <a:srgbClr val="465562"/>
                </a:solidFill>
                <a:latin typeface="Euphemia"/>
              </a:rPr>
              <a:pPr defTabSz="942289">
                <a:defRPr/>
              </a:pPr>
              <a:t>1</a:t>
            </a:fld>
            <a:endParaRPr lang="en-US" sz="1300">
              <a:solidFill>
                <a:srgbClr val="465562"/>
              </a:solidFill>
              <a:latin typeface="Euphemia"/>
            </a:endParaRPr>
          </a:p>
        </p:txBody>
      </p:sp>
    </p:spTree>
    <p:extLst>
      <p:ext uri="{BB962C8B-B14F-4D97-AF65-F5344CB8AC3E}">
        <p14:creationId xmlns:p14="http://schemas.microsoft.com/office/powerpoint/2010/main" val="2823298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63550" y="722313"/>
            <a:ext cx="6427788" cy="361473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2289">
              <a:defRPr/>
            </a:pPr>
            <a:fld id="{841221E5-7225-48EB-A4EE-420E7BFCF705}" type="slidenum">
              <a:rPr lang="en-US" sz="1300">
                <a:solidFill>
                  <a:srgbClr val="465562"/>
                </a:solidFill>
                <a:latin typeface="Euphemia"/>
              </a:rPr>
              <a:pPr defTabSz="942289">
                <a:defRPr/>
              </a:pPr>
              <a:t>2</a:t>
            </a:fld>
            <a:endParaRPr lang="en-US" sz="1300">
              <a:solidFill>
                <a:srgbClr val="465562"/>
              </a:solidFill>
              <a:latin typeface="Euphemia"/>
            </a:endParaRPr>
          </a:p>
        </p:txBody>
      </p:sp>
    </p:spTree>
    <p:extLst>
      <p:ext uri="{BB962C8B-B14F-4D97-AF65-F5344CB8AC3E}">
        <p14:creationId xmlns:p14="http://schemas.microsoft.com/office/powerpoint/2010/main" val="1777473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s-MX" smtClean="0"/>
              <a:pPr/>
              <a:t>19/12/2020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014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s-MX" smtClean="0"/>
              <a:t>19/12/2020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801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s-MX" smtClean="0"/>
              <a:pPr/>
              <a:t>19/12/2020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799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s-MX" smtClean="0"/>
              <a:t>19/12/2020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496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s-MX" smtClean="0"/>
              <a:t>19/12/2020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061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s-MX" smtClean="0"/>
              <a:t>19/12/2020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40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s-MX" smtClean="0"/>
              <a:t>19/12/2020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217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s-MX" smtClean="0"/>
              <a:t>19/12/2020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243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s-MX" smtClean="0"/>
              <a:t>19/12/2020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85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s-MX" smtClean="0"/>
              <a:t>19/12/2020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801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s-MX" smtClean="0"/>
              <a:t>19/12/2020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488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6F8EA-316C-41DE-B9A4-EDCC3A85ED9A}" type="datetimeFigureOut">
              <a:rPr lang="es-MX" smtClean="0"/>
              <a:pPr/>
              <a:t>19/12/2020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1BBB0-96F0-4077-A278-0F3FB5C104D3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2015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Diagrama de flujo: proceso 46">
            <a:extLst>
              <a:ext uri="{FF2B5EF4-FFF2-40B4-BE49-F238E27FC236}">
                <a16:creationId xmlns:a16="http://schemas.microsoft.com/office/drawing/2014/main" id="{DE4629B0-4885-45B4-B39C-D45584402278}"/>
              </a:ext>
            </a:extLst>
          </p:cNvPr>
          <p:cNvSpPr/>
          <p:nvPr/>
        </p:nvSpPr>
        <p:spPr>
          <a:xfrm rot="16200000">
            <a:off x="550419" y="1079093"/>
            <a:ext cx="1090182" cy="447338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38" name="Diagrama de flujo: proceso 37">
            <a:extLst>
              <a:ext uri="{FF2B5EF4-FFF2-40B4-BE49-F238E27FC236}">
                <a16:creationId xmlns:a16="http://schemas.microsoft.com/office/drawing/2014/main" id="{76FC51BF-4280-4EFC-BA8B-ED62AA058D51}"/>
              </a:ext>
            </a:extLst>
          </p:cNvPr>
          <p:cNvSpPr/>
          <p:nvPr/>
        </p:nvSpPr>
        <p:spPr>
          <a:xfrm rot="16200000">
            <a:off x="-469640" y="4866997"/>
            <a:ext cx="3130295" cy="447342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Metas / ACCIONES / Actividades</a:t>
            </a:r>
          </a:p>
        </p:txBody>
      </p:sp>
      <p:sp>
        <p:nvSpPr>
          <p:cNvPr id="37" name="Diagrama de flujo: proceso 36">
            <a:extLst>
              <a:ext uri="{FF2B5EF4-FFF2-40B4-BE49-F238E27FC236}">
                <a16:creationId xmlns:a16="http://schemas.microsoft.com/office/drawing/2014/main" id="{F7E2CD53-BDF8-4833-A9C0-7AA0D462B470}"/>
              </a:ext>
            </a:extLst>
          </p:cNvPr>
          <p:cNvSpPr/>
          <p:nvPr/>
        </p:nvSpPr>
        <p:spPr>
          <a:xfrm>
            <a:off x="1659511" y="1009139"/>
            <a:ext cx="9918235" cy="626119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400" b="1" dirty="0">
                <a:solidFill>
                  <a:schemeClr val="tx1"/>
                </a:solidFill>
                <a:latin typeface="Euphemia"/>
              </a:rPr>
              <a:t>Propósito del Programa: Promover el cumplimiento y reforzar la aplicación de las disposiciones legales municipales</a:t>
            </a:r>
          </a:p>
        </p:txBody>
      </p: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4FC9A1AA-0C78-467B-84CF-D4D4FD3FDF6E}"/>
              </a:ext>
            </a:extLst>
          </p:cNvPr>
          <p:cNvCxnSpPr>
            <a:cxnSpLocks/>
            <a:stCxn id="50" idx="0"/>
            <a:endCxn id="37" idx="2"/>
          </p:cNvCxnSpPr>
          <p:nvPr/>
        </p:nvCxnSpPr>
        <p:spPr>
          <a:xfrm flipV="1">
            <a:off x="4668481" y="1635258"/>
            <a:ext cx="1950148" cy="521117"/>
          </a:xfrm>
          <a:prstGeom prst="straightConnector1">
            <a:avLst/>
          </a:prstGeom>
          <a:ln w="19050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de flecha 50">
            <a:extLst>
              <a:ext uri="{FF2B5EF4-FFF2-40B4-BE49-F238E27FC236}">
                <a16:creationId xmlns:a16="http://schemas.microsoft.com/office/drawing/2014/main" id="{47F9C86B-1449-41AC-8B4E-1882B523C429}"/>
              </a:ext>
            </a:extLst>
          </p:cNvPr>
          <p:cNvCxnSpPr>
            <a:cxnSpLocks/>
            <a:stCxn id="52" idx="0"/>
            <a:endCxn id="37" idx="2"/>
          </p:cNvCxnSpPr>
          <p:nvPr/>
        </p:nvCxnSpPr>
        <p:spPr>
          <a:xfrm flipV="1">
            <a:off x="2670176" y="1635258"/>
            <a:ext cx="3948453" cy="520129"/>
          </a:xfrm>
          <a:prstGeom prst="straightConnector1">
            <a:avLst/>
          </a:prstGeom>
          <a:ln w="19050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de flecha 62">
            <a:extLst>
              <a:ext uri="{FF2B5EF4-FFF2-40B4-BE49-F238E27FC236}">
                <a16:creationId xmlns:a16="http://schemas.microsoft.com/office/drawing/2014/main" id="{9A978772-D232-421E-906A-3D525A2BA985}"/>
              </a:ext>
            </a:extLst>
          </p:cNvPr>
          <p:cNvCxnSpPr>
            <a:cxnSpLocks/>
            <a:stCxn id="53" idx="0"/>
            <a:endCxn id="37" idx="2"/>
          </p:cNvCxnSpPr>
          <p:nvPr/>
        </p:nvCxnSpPr>
        <p:spPr>
          <a:xfrm flipH="1" flipV="1">
            <a:off x="6618629" y="1635258"/>
            <a:ext cx="23032" cy="520129"/>
          </a:xfrm>
          <a:prstGeom prst="straightConnector1">
            <a:avLst/>
          </a:prstGeom>
          <a:ln w="19050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de flecha 63">
            <a:extLst>
              <a:ext uri="{FF2B5EF4-FFF2-40B4-BE49-F238E27FC236}">
                <a16:creationId xmlns:a16="http://schemas.microsoft.com/office/drawing/2014/main" id="{4F11CDFB-F09F-4497-BB71-8668CBEFC199}"/>
              </a:ext>
            </a:extLst>
          </p:cNvPr>
          <p:cNvCxnSpPr>
            <a:cxnSpLocks/>
            <a:stCxn id="55" idx="0"/>
            <a:endCxn id="37" idx="2"/>
          </p:cNvCxnSpPr>
          <p:nvPr/>
        </p:nvCxnSpPr>
        <p:spPr>
          <a:xfrm flipH="1" flipV="1">
            <a:off x="6618629" y="1635258"/>
            <a:ext cx="2072784" cy="521117"/>
          </a:xfrm>
          <a:prstGeom prst="straightConnector1">
            <a:avLst/>
          </a:prstGeom>
          <a:ln w="19050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de flecha 64">
            <a:extLst>
              <a:ext uri="{FF2B5EF4-FFF2-40B4-BE49-F238E27FC236}">
                <a16:creationId xmlns:a16="http://schemas.microsoft.com/office/drawing/2014/main" id="{0ABA7412-6928-4F16-A312-AC6D351EBDF8}"/>
              </a:ext>
            </a:extLst>
          </p:cNvPr>
          <p:cNvCxnSpPr>
            <a:cxnSpLocks/>
            <a:stCxn id="54" idx="0"/>
            <a:endCxn id="37" idx="2"/>
          </p:cNvCxnSpPr>
          <p:nvPr/>
        </p:nvCxnSpPr>
        <p:spPr>
          <a:xfrm flipH="1" flipV="1">
            <a:off x="6618629" y="1635258"/>
            <a:ext cx="4115127" cy="521117"/>
          </a:xfrm>
          <a:prstGeom prst="straightConnector1">
            <a:avLst/>
          </a:prstGeom>
          <a:ln w="19050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Diagrama de flujo: proceso 65">
            <a:extLst>
              <a:ext uri="{FF2B5EF4-FFF2-40B4-BE49-F238E27FC236}">
                <a16:creationId xmlns:a16="http://schemas.microsoft.com/office/drawing/2014/main" id="{8AA092CA-FE75-49D6-8CC1-F324F404D1AC}"/>
              </a:ext>
            </a:extLst>
          </p:cNvPr>
          <p:cNvSpPr/>
          <p:nvPr/>
        </p:nvSpPr>
        <p:spPr>
          <a:xfrm rot="16200000">
            <a:off x="486594" y="2499902"/>
            <a:ext cx="1217818" cy="447337"/>
          </a:xfrm>
          <a:prstGeom prst="flowChartProcess">
            <a:avLst/>
          </a:prstGeom>
          <a:solidFill>
            <a:schemeClr val="accent6">
              <a:lumMod val="60000"/>
              <a:lumOff val="40000"/>
              <a:alpha val="4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MEDIOS</a:t>
            </a:r>
          </a:p>
        </p:txBody>
      </p:sp>
      <p:sp>
        <p:nvSpPr>
          <p:cNvPr id="67" name="Diagrama de flujo: proceso 30">
            <a:extLst>
              <a:ext uri="{FF2B5EF4-FFF2-40B4-BE49-F238E27FC236}">
                <a16:creationId xmlns:a16="http://schemas.microsoft.com/office/drawing/2014/main" id="{F65F080F-54E5-4362-9F09-C8E6126FDB35}"/>
              </a:ext>
            </a:extLst>
          </p:cNvPr>
          <p:cNvSpPr/>
          <p:nvPr/>
        </p:nvSpPr>
        <p:spPr>
          <a:xfrm>
            <a:off x="1611459" y="4698365"/>
            <a:ext cx="1409685" cy="714300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1.2 Girar oficios de requerimientos</a:t>
            </a:r>
          </a:p>
        </p:txBody>
      </p:sp>
      <p:sp>
        <p:nvSpPr>
          <p:cNvPr id="68" name="Diagrama de flujo: proceso 30">
            <a:extLst>
              <a:ext uri="{FF2B5EF4-FFF2-40B4-BE49-F238E27FC236}">
                <a16:creationId xmlns:a16="http://schemas.microsoft.com/office/drawing/2014/main" id="{2FDFB597-9322-4D29-A76F-E57C2845530F}"/>
              </a:ext>
            </a:extLst>
          </p:cNvPr>
          <p:cNvSpPr/>
          <p:nvPr/>
        </p:nvSpPr>
        <p:spPr>
          <a:xfrm>
            <a:off x="1611459" y="5684197"/>
            <a:ext cx="1409685" cy="714300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1..3 Desahogar promociones</a:t>
            </a:r>
          </a:p>
        </p:txBody>
      </p:sp>
      <p:cxnSp>
        <p:nvCxnSpPr>
          <p:cNvPr id="70" name="Conector: angular 69">
            <a:extLst>
              <a:ext uri="{FF2B5EF4-FFF2-40B4-BE49-F238E27FC236}">
                <a16:creationId xmlns:a16="http://schemas.microsoft.com/office/drawing/2014/main" id="{03681358-30C6-43C5-9535-C1D28F8B0F5F}"/>
              </a:ext>
            </a:extLst>
          </p:cNvPr>
          <p:cNvCxnSpPr>
            <a:cxnSpLocks/>
            <a:stCxn id="67" idx="3"/>
          </p:cNvCxnSpPr>
          <p:nvPr/>
        </p:nvCxnSpPr>
        <p:spPr>
          <a:xfrm flipV="1">
            <a:off x="3021144" y="3318002"/>
            <a:ext cx="222973" cy="1737513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Diagrama de flujo: proceso 30">
            <a:extLst>
              <a:ext uri="{FF2B5EF4-FFF2-40B4-BE49-F238E27FC236}">
                <a16:creationId xmlns:a16="http://schemas.microsoft.com/office/drawing/2014/main" id="{433665AB-950A-4980-82E5-B69D1F8016AB}"/>
              </a:ext>
            </a:extLst>
          </p:cNvPr>
          <p:cNvSpPr/>
          <p:nvPr/>
        </p:nvSpPr>
        <p:spPr>
          <a:xfrm>
            <a:off x="1611459" y="3712533"/>
            <a:ext cx="1409685" cy="714300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1.1. Tramitar expedientes legales</a:t>
            </a:r>
          </a:p>
        </p:txBody>
      </p:sp>
      <p:cxnSp>
        <p:nvCxnSpPr>
          <p:cNvPr id="72" name="Conector: angular 71">
            <a:extLst>
              <a:ext uri="{FF2B5EF4-FFF2-40B4-BE49-F238E27FC236}">
                <a16:creationId xmlns:a16="http://schemas.microsoft.com/office/drawing/2014/main" id="{052AE9CA-13DD-432B-B72F-75DF69C73351}"/>
              </a:ext>
            </a:extLst>
          </p:cNvPr>
          <p:cNvCxnSpPr>
            <a:cxnSpLocks/>
            <a:stCxn id="71" idx="3"/>
          </p:cNvCxnSpPr>
          <p:nvPr/>
        </p:nvCxnSpPr>
        <p:spPr>
          <a:xfrm flipV="1">
            <a:off x="3021144" y="3274243"/>
            <a:ext cx="204587" cy="795440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: angular 72">
            <a:extLst>
              <a:ext uri="{FF2B5EF4-FFF2-40B4-BE49-F238E27FC236}">
                <a16:creationId xmlns:a16="http://schemas.microsoft.com/office/drawing/2014/main" id="{AF5F81A0-D27F-4034-9B16-30A2077E7CCE}"/>
              </a:ext>
            </a:extLst>
          </p:cNvPr>
          <p:cNvCxnSpPr>
            <a:cxnSpLocks/>
            <a:stCxn id="68" idx="3"/>
          </p:cNvCxnSpPr>
          <p:nvPr/>
        </p:nvCxnSpPr>
        <p:spPr>
          <a:xfrm flipV="1">
            <a:off x="3021144" y="3318943"/>
            <a:ext cx="222973" cy="2722404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Diagrama de flujo: proceso 30">
            <a:extLst>
              <a:ext uri="{FF2B5EF4-FFF2-40B4-BE49-F238E27FC236}">
                <a16:creationId xmlns:a16="http://schemas.microsoft.com/office/drawing/2014/main" id="{FBA7C228-B6D1-4F0C-8A0A-CFF76E996245}"/>
              </a:ext>
            </a:extLst>
          </p:cNvPr>
          <p:cNvSpPr/>
          <p:nvPr/>
        </p:nvSpPr>
        <p:spPr>
          <a:xfrm>
            <a:off x="3360429" y="4698365"/>
            <a:ext cx="1409685" cy="714300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1.5. Depósitos en efectivo</a:t>
            </a:r>
          </a:p>
        </p:txBody>
      </p:sp>
      <p:sp>
        <p:nvSpPr>
          <p:cNvPr id="76" name="Diagrama de flujo: proceso 30">
            <a:extLst>
              <a:ext uri="{FF2B5EF4-FFF2-40B4-BE49-F238E27FC236}">
                <a16:creationId xmlns:a16="http://schemas.microsoft.com/office/drawing/2014/main" id="{84AB1B00-68B2-4CBB-886E-B30409B21532}"/>
              </a:ext>
            </a:extLst>
          </p:cNvPr>
          <p:cNvSpPr/>
          <p:nvPr/>
        </p:nvSpPr>
        <p:spPr>
          <a:xfrm>
            <a:off x="3352252" y="5684197"/>
            <a:ext cx="1409685" cy="714300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1.6. Comparecencias</a:t>
            </a:r>
          </a:p>
        </p:txBody>
      </p:sp>
      <p:sp>
        <p:nvSpPr>
          <p:cNvPr id="80" name="Diagrama de flujo: proceso 30">
            <a:extLst>
              <a:ext uri="{FF2B5EF4-FFF2-40B4-BE49-F238E27FC236}">
                <a16:creationId xmlns:a16="http://schemas.microsoft.com/office/drawing/2014/main" id="{7079A77C-B7CF-41A8-A6D4-CAE4F31141BA}"/>
              </a:ext>
            </a:extLst>
          </p:cNvPr>
          <p:cNvSpPr/>
          <p:nvPr/>
        </p:nvSpPr>
        <p:spPr>
          <a:xfrm>
            <a:off x="3375209" y="3719216"/>
            <a:ext cx="1409685" cy="714300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1.4. Girar citatorios para comparecencia</a:t>
            </a:r>
          </a:p>
        </p:txBody>
      </p:sp>
      <p:cxnSp>
        <p:nvCxnSpPr>
          <p:cNvPr id="81" name="Conector: angular 80">
            <a:extLst>
              <a:ext uri="{FF2B5EF4-FFF2-40B4-BE49-F238E27FC236}">
                <a16:creationId xmlns:a16="http://schemas.microsoft.com/office/drawing/2014/main" id="{0FA0DBE6-7743-4736-9295-5ECB127BF72B}"/>
              </a:ext>
            </a:extLst>
          </p:cNvPr>
          <p:cNvCxnSpPr>
            <a:cxnSpLocks/>
            <a:stCxn id="80" idx="1"/>
          </p:cNvCxnSpPr>
          <p:nvPr/>
        </p:nvCxnSpPr>
        <p:spPr>
          <a:xfrm rot="10800000">
            <a:off x="3241345" y="3313536"/>
            <a:ext cx="133865" cy="762831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: angular 81">
            <a:extLst>
              <a:ext uri="{FF2B5EF4-FFF2-40B4-BE49-F238E27FC236}">
                <a16:creationId xmlns:a16="http://schemas.microsoft.com/office/drawing/2014/main" id="{27C1FAC4-16B8-49AB-9F42-1C0B075C6FCE}"/>
              </a:ext>
            </a:extLst>
          </p:cNvPr>
          <p:cNvCxnSpPr>
            <a:cxnSpLocks/>
            <a:stCxn id="75" idx="1"/>
          </p:cNvCxnSpPr>
          <p:nvPr/>
        </p:nvCxnSpPr>
        <p:spPr>
          <a:xfrm rot="10800000">
            <a:off x="3225805" y="3306853"/>
            <a:ext cx="134624" cy="1748663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: angular 82">
            <a:extLst>
              <a:ext uri="{FF2B5EF4-FFF2-40B4-BE49-F238E27FC236}">
                <a16:creationId xmlns:a16="http://schemas.microsoft.com/office/drawing/2014/main" id="{C562E7DB-4998-4A8E-8741-CC023623C307}"/>
              </a:ext>
            </a:extLst>
          </p:cNvPr>
          <p:cNvCxnSpPr>
            <a:cxnSpLocks/>
            <a:stCxn id="76" idx="1"/>
          </p:cNvCxnSpPr>
          <p:nvPr/>
        </p:nvCxnSpPr>
        <p:spPr>
          <a:xfrm rot="10800000">
            <a:off x="3228298" y="3306851"/>
            <a:ext cx="123955" cy="2734496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Diagrama de flujo: proceso 30">
            <a:extLst>
              <a:ext uri="{FF2B5EF4-FFF2-40B4-BE49-F238E27FC236}">
                <a16:creationId xmlns:a16="http://schemas.microsoft.com/office/drawing/2014/main" id="{FA821098-5BCE-4DB8-B79D-0A18A496A656}"/>
              </a:ext>
            </a:extLst>
          </p:cNvPr>
          <p:cNvSpPr/>
          <p:nvPr/>
        </p:nvSpPr>
        <p:spPr>
          <a:xfrm>
            <a:off x="5059719" y="3719684"/>
            <a:ext cx="1281532" cy="714300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1.7 Diligencias de actuario</a:t>
            </a:r>
          </a:p>
        </p:txBody>
      </p:sp>
      <p:cxnSp>
        <p:nvCxnSpPr>
          <p:cNvPr id="90" name="Conector: angular 89">
            <a:extLst>
              <a:ext uri="{FF2B5EF4-FFF2-40B4-BE49-F238E27FC236}">
                <a16:creationId xmlns:a16="http://schemas.microsoft.com/office/drawing/2014/main" id="{84709DFF-0087-42AB-97ED-D694A95B1C48}"/>
              </a:ext>
            </a:extLst>
          </p:cNvPr>
          <p:cNvCxnSpPr>
            <a:cxnSpLocks/>
          </p:cNvCxnSpPr>
          <p:nvPr/>
        </p:nvCxnSpPr>
        <p:spPr>
          <a:xfrm rot="10800000">
            <a:off x="2669412" y="3276775"/>
            <a:ext cx="2235407" cy="16422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: angular 95">
            <a:extLst>
              <a:ext uri="{FF2B5EF4-FFF2-40B4-BE49-F238E27FC236}">
                <a16:creationId xmlns:a16="http://schemas.microsoft.com/office/drawing/2014/main" id="{E2094DBC-EC2B-4D43-B6CD-BD7471763D9F}"/>
              </a:ext>
            </a:extLst>
          </p:cNvPr>
          <p:cNvCxnSpPr>
            <a:cxnSpLocks/>
            <a:endCxn id="86" idx="1"/>
          </p:cNvCxnSpPr>
          <p:nvPr/>
        </p:nvCxnSpPr>
        <p:spPr>
          <a:xfrm rot="16200000" flipH="1">
            <a:off x="4659341" y="3676456"/>
            <a:ext cx="657022" cy="143733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Diagrama de flujo: proceso 30">
            <a:extLst>
              <a:ext uri="{FF2B5EF4-FFF2-40B4-BE49-F238E27FC236}">
                <a16:creationId xmlns:a16="http://schemas.microsoft.com/office/drawing/2014/main" id="{009F1F5B-1CF0-47D7-A76F-592C0AD35F6F}"/>
              </a:ext>
            </a:extLst>
          </p:cNvPr>
          <p:cNvSpPr/>
          <p:nvPr/>
        </p:nvSpPr>
        <p:spPr>
          <a:xfrm>
            <a:off x="10491314" y="3724544"/>
            <a:ext cx="1124895" cy="761195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5.1 Tramitar pasaportes mexicanos</a:t>
            </a:r>
          </a:p>
        </p:txBody>
      </p:sp>
      <p:cxnSp>
        <p:nvCxnSpPr>
          <p:cNvPr id="113" name="Conector recto de flecha 112">
            <a:extLst>
              <a:ext uri="{FF2B5EF4-FFF2-40B4-BE49-F238E27FC236}">
                <a16:creationId xmlns:a16="http://schemas.microsoft.com/office/drawing/2014/main" id="{5CB44851-BB90-4DB2-891A-E392139DA84A}"/>
              </a:ext>
            </a:extLst>
          </p:cNvPr>
          <p:cNvCxnSpPr>
            <a:cxnSpLocks/>
            <a:stCxn id="112" idx="0"/>
          </p:cNvCxnSpPr>
          <p:nvPr/>
        </p:nvCxnSpPr>
        <p:spPr>
          <a:xfrm flipH="1" flipV="1">
            <a:off x="10732991" y="3274644"/>
            <a:ext cx="320771" cy="449900"/>
          </a:xfrm>
          <a:prstGeom prst="straightConnector1">
            <a:avLst/>
          </a:prstGeom>
          <a:ln w="19050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Diagrama de flujo: proceso 30">
            <a:extLst>
              <a:ext uri="{FF2B5EF4-FFF2-40B4-BE49-F238E27FC236}">
                <a16:creationId xmlns:a16="http://schemas.microsoft.com/office/drawing/2014/main" id="{27F374CC-777F-440C-B866-00697D6E39D6}"/>
              </a:ext>
            </a:extLst>
          </p:cNvPr>
          <p:cNvSpPr/>
          <p:nvPr/>
        </p:nvSpPr>
        <p:spPr>
          <a:xfrm>
            <a:off x="6697412" y="4698365"/>
            <a:ext cx="1409685" cy="714300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4.2 Otorgar asesorías jurídicas</a:t>
            </a:r>
          </a:p>
        </p:txBody>
      </p:sp>
      <p:sp>
        <p:nvSpPr>
          <p:cNvPr id="115" name="Diagrama de flujo: proceso 30">
            <a:extLst>
              <a:ext uri="{FF2B5EF4-FFF2-40B4-BE49-F238E27FC236}">
                <a16:creationId xmlns:a16="http://schemas.microsoft.com/office/drawing/2014/main" id="{3C3CF520-55E2-4DC5-BF90-383CA577FD97}"/>
              </a:ext>
            </a:extLst>
          </p:cNvPr>
          <p:cNvSpPr/>
          <p:nvPr/>
        </p:nvSpPr>
        <p:spPr>
          <a:xfrm>
            <a:off x="6697412" y="5684197"/>
            <a:ext cx="1409685" cy="714300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4.3 Conciliaciones entre las partes</a:t>
            </a:r>
          </a:p>
        </p:txBody>
      </p:sp>
      <p:sp>
        <p:nvSpPr>
          <p:cNvPr id="120" name="Diagrama de flujo: proceso 30">
            <a:extLst>
              <a:ext uri="{FF2B5EF4-FFF2-40B4-BE49-F238E27FC236}">
                <a16:creationId xmlns:a16="http://schemas.microsoft.com/office/drawing/2014/main" id="{7FC2D61D-728E-4CFE-8E3F-737159ACBFC0}"/>
              </a:ext>
            </a:extLst>
          </p:cNvPr>
          <p:cNvSpPr/>
          <p:nvPr/>
        </p:nvSpPr>
        <p:spPr>
          <a:xfrm>
            <a:off x="8702406" y="4698365"/>
            <a:ext cx="1409685" cy="714300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4.5 Conciliación de expedientes</a:t>
            </a:r>
          </a:p>
        </p:txBody>
      </p:sp>
      <p:sp>
        <p:nvSpPr>
          <p:cNvPr id="121" name="Diagrama de flujo: proceso 30">
            <a:extLst>
              <a:ext uri="{FF2B5EF4-FFF2-40B4-BE49-F238E27FC236}">
                <a16:creationId xmlns:a16="http://schemas.microsoft.com/office/drawing/2014/main" id="{82D0C97D-8E1B-440E-B5E1-36E56B274921}"/>
              </a:ext>
            </a:extLst>
          </p:cNvPr>
          <p:cNvSpPr/>
          <p:nvPr/>
        </p:nvSpPr>
        <p:spPr>
          <a:xfrm>
            <a:off x="8702406" y="5684197"/>
            <a:ext cx="1409685" cy="714300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4.6 Vinculación ciudadana</a:t>
            </a:r>
          </a:p>
        </p:txBody>
      </p:sp>
      <p:sp>
        <p:nvSpPr>
          <p:cNvPr id="122" name="Diagrama de flujo: proceso 30">
            <a:extLst>
              <a:ext uri="{FF2B5EF4-FFF2-40B4-BE49-F238E27FC236}">
                <a16:creationId xmlns:a16="http://schemas.microsoft.com/office/drawing/2014/main" id="{B6C3B3AA-E05C-4337-942E-662C76C67811}"/>
              </a:ext>
            </a:extLst>
          </p:cNvPr>
          <p:cNvSpPr/>
          <p:nvPr/>
        </p:nvSpPr>
        <p:spPr>
          <a:xfrm>
            <a:off x="8702406" y="3712533"/>
            <a:ext cx="1409685" cy="714300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4.4. Gestión de audiencias de conciliación</a:t>
            </a:r>
          </a:p>
        </p:txBody>
      </p:sp>
      <p:cxnSp>
        <p:nvCxnSpPr>
          <p:cNvPr id="126" name="Conector: angular 125">
            <a:extLst>
              <a:ext uri="{FF2B5EF4-FFF2-40B4-BE49-F238E27FC236}">
                <a16:creationId xmlns:a16="http://schemas.microsoft.com/office/drawing/2014/main" id="{7C6E2FDB-8110-486B-9533-51059FD0D395}"/>
              </a:ext>
            </a:extLst>
          </p:cNvPr>
          <p:cNvCxnSpPr>
            <a:cxnSpLocks/>
            <a:endCxn id="114" idx="3"/>
          </p:cNvCxnSpPr>
          <p:nvPr/>
        </p:nvCxnSpPr>
        <p:spPr>
          <a:xfrm rot="5400000">
            <a:off x="7452503" y="4119939"/>
            <a:ext cx="1590171" cy="280981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: angular 126">
            <a:extLst>
              <a:ext uri="{FF2B5EF4-FFF2-40B4-BE49-F238E27FC236}">
                <a16:creationId xmlns:a16="http://schemas.microsoft.com/office/drawing/2014/main" id="{F0D472DD-0FFE-4ED7-9BA5-A0E271A55DE2}"/>
              </a:ext>
            </a:extLst>
          </p:cNvPr>
          <p:cNvCxnSpPr>
            <a:cxnSpLocks/>
            <a:endCxn id="115" idx="3"/>
          </p:cNvCxnSpPr>
          <p:nvPr/>
        </p:nvCxnSpPr>
        <p:spPr>
          <a:xfrm rot="5400000">
            <a:off x="6959586" y="4612856"/>
            <a:ext cx="2576003" cy="280979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ector: angular 127">
            <a:extLst>
              <a:ext uri="{FF2B5EF4-FFF2-40B4-BE49-F238E27FC236}">
                <a16:creationId xmlns:a16="http://schemas.microsoft.com/office/drawing/2014/main" id="{9505AC04-F036-4DF8-B2D2-8167C2E7E499}"/>
              </a:ext>
            </a:extLst>
          </p:cNvPr>
          <p:cNvCxnSpPr>
            <a:cxnSpLocks/>
            <a:endCxn id="121" idx="1"/>
          </p:cNvCxnSpPr>
          <p:nvPr/>
        </p:nvCxnSpPr>
        <p:spPr>
          <a:xfrm rot="16200000" flipH="1">
            <a:off x="7297655" y="4636596"/>
            <a:ext cx="2495170" cy="314331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: angular 128">
            <a:extLst>
              <a:ext uri="{FF2B5EF4-FFF2-40B4-BE49-F238E27FC236}">
                <a16:creationId xmlns:a16="http://schemas.microsoft.com/office/drawing/2014/main" id="{873BA103-C638-49D0-8EF7-810E1DE82D81}"/>
              </a:ext>
            </a:extLst>
          </p:cNvPr>
          <p:cNvCxnSpPr>
            <a:cxnSpLocks/>
            <a:endCxn id="120" idx="1"/>
          </p:cNvCxnSpPr>
          <p:nvPr/>
        </p:nvCxnSpPr>
        <p:spPr>
          <a:xfrm rot="16200000" flipH="1">
            <a:off x="7739760" y="4092869"/>
            <a:ext cx="1609090" cy="316201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: angular 129">
            <a:extLst>
              <a:ext uri="{FF2B5EF4-FFF2-40B4-BE49-F238E27FC236}">
                <a16:creationId xmlns:a16="http://schemas.microsoft.com/office/drawing/2014/main" id="{AA1FD5DE-DDB6-41D3-8C1E-17965033F9ED}"/>
              </a:ext>
            </a:extLst>
          </p:cNvPr>
          <p:cNvCxnSpPr>
            <a:cxnSpLocks/>
            <a:endCxn id="122" idx="1"/>
          </p:cNvCxnSpPr>
          <p:nvPr/>
        </p:nvCxnSpPr>
        <p:spPr>
          <a:xfrm rot="16200000" flipH="1">
            <a:off x="8319594" y="3686871"/>
            <a:ext cx="449422" cy="316201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ector: angular 131">
            <a:extLst>
              <a:ext uri="{FF2B5EF4-FFF2-40B4-BE49-F238E27FC236}">
                <a16:creationId xmlns:a16="http://schemas.microsoft.com/office/drawing/2014/main" id="{48DB4CCE-7E88-4999-A436-B0AC10C27BA8}"/>
              </a:ext>
            </a:extLst>
          </p:cNvPr>
          <p:cNvCxnSpPr>
            <a:cxnSpLocks/>
          </p:cNvCxnSpPr>
          <p:nvPr/>
        </p:nvCxnSpPr>
        <p:spPr>
          <a:xfrm flipV="1">
            <a:off x="8386204" y="3274644"/>
            <a:ext cx="304444" cy="17732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Diagrama de flujo: proceso 30">
            <a:extLst>
              <a:ext uri="{FF2B5EF4-FFF2-40B4-BE49-F238E27FC236}">
                <a16:creationId xmlns:a16="http://schemas.microsoft.com/office/drawing/2014/main" id="{C2D04022-4AFD-4ECC-BB8C-5A8A5C340024}"/>
              </a:ext>
            </a:extLst>
          </p:cNvPr>
          <p:cNvSpPr/>
          <p:nvPr/>
        </p:nvSpPr>
        <p:spPr>
          <a:xfrm>
            <a:off x="6685540" y="3719216"/>
            <a:ext cx="1409685" cy="702289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4.1 Recepción de quejas de consumidores</a:t>
            </a:r>
          </a:p>
        </p:txBody>
      </p:sp>
      <p:cxnSp>
        <p:nvCxnSpPr>
          <p:cNvPr id="144" name="Conector: angular 143">
            <a:extLst>
              <a:ext uri="{FF2B5EF4-FFF2-40B4-BE49-F238E27FC236}">
                <a16:creationId xmlns:a16="http://schemas.microsoft.com/office/drawing/2014/main" id="{ED23A2C4-4AC2-4E74-B6B0-B923E7600FEA}"/>
              </a:ext>
            </a:extLst>
          </p:cNvPr>
          <p:cNvCxnSpPr>
            <a:cxnSpLocks/>
            <a:endCxn id="143" idx="3"/>
          </p:cNvCxnSpPr>
          <p:nvPr/>
        </p:nvCxnSpPr>
        <p:spPr>
          <a:xfrm rot="5400000">
            <a:off x="8030207" y="3714364"/>
            <a:ext cx="421016" cy="290979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ángulo 48">
            <a:extLst>
              <a:ext uri="{FF2B5EF4-FFF2-40B4-BE49-F238E27FC236}">
                <a16:creationId xmlns:a16="http://schemas.microsoft.com/office/drawing/2014/main" id="{A4D3827B-28E7-4F05-8DFE-66DC0AF4EB52}"/>
              </a:ext>
            </a:extLst>
          </p:cNvPr>
          <p:cNvSpPr/>
          <p:nvPr/>
        </p:nvSpPr>
        <p:spPr>
          <a:xfrm>
            <a:off x="3034806" y="270624"/>
            <a:ext cx="7022609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NIVEL INFERIOR DEL ÁRBOL DE OBJETIVOS</a:t>
            </a:r>
          </a:p>
          <a:p>
            <a:pPr algn="ctr">
              <a:defRPr/>
            </a:pPr>
            <a:r>
              <a:rPr lang="es-MX"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Pp </a:t>
            </a: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009 - PROMOCION DE LA CULTURA DE LA LEGALIDAD 2021</a:t>
            </a:r>
          </a:p>
        </p:txBody>
      </p:sp>
      <p:sp>
        <p:nvSpPr>
          <p:cNvPr id="50" name="Diagrama de flujo: proceso 30">
            <a:extLst>
              <a:ext uri="{FF2B5EF4-FFF2-40B4-BE49-F238E27FC236}">
                <a16:creationId xmlns:a16="http://schemas.microsoft.com/office/drawing/2014/main" id="{AB366DF7-0B2B-48EB-A503-FFC85A4F4665}"/>
              </a:ext>
            </a:extLst>
          </p:cNvPr>
          <p:cNvSpPr/>
          <p:nvPr/>
        </p:nvSpPr>
        <p:spPr>
          <a:xfrm>
            <a:off x="3785262" y="2156375"/>
            <a:ext cx="1766437" cy="1114468"/>
          </a:xfrm>
          <a:prstGeom prst="flowChartProcess">
            <a:avLst/>
          </a:prstGeom>
          <a:solidFill>
            <a:schemeClr val="accent6">
              <a:lumMod val="75000"/>
              <a:alpha val="20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Componente 2. Comercio ambulante: Actividades comerciales  regularizadas</a:t>
            </a:r>
          </a:p>
        </p:txBody>
      </p:sp>
      <p:sp>
        <p:nvSpPr>
          <p:cNvPr id="52" name="Diagrama de flujo: proceso 30">
            <a:extLst>
              <a:ext uri="{FF2B5EF4-FFF2-40B4-BE49-F238E27FC236}">
                <a16:creationId xmlns:a16="http://schemas.microsoft.com/office/drawing/2014/main" id="{90672D25-9E68-433E-94C4-9CD38EE20AB2}"/>
              </a:ext>
            </a:extLst>
          </p:cNvPr>
          <p:cNvSpPr/>
          <p:nvPr/>
        </p:nvSpPr>
        <p:spPr>
          <a:xfrm>
            <a:off x="1786957" y="2155387"/>
            <a:ext cx="1766437" cy="1118173"/>
          </a:xfrm>
          <a:prstGeom prst="flowChartProcess">
            <a:avLst/>
          </a:prstGeom>
          <a:solidFill>
            <a:schemeClr val="accent6">
              <a:lumMod val="75000"/>
              <a:alpha val="20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Componente 1. Juzgado Local: Asuntos civiles y mercantiles resueltos</a:t>
            </a:r>
          </a:p>
        </p:txBody>
      </p:sp>
      <p:sp>
        <p:nvSpPr>
          <p:cNvPr id="53" name="Diagrama de flujo: proceso 30">
            <a:extLst>
              <a:ext uri="{FF2B5EF4-FFF2-40B4-BE49-F238E27FC236}">
                <a16:creationId xmlns:a16="http://schemas.microsoft.com/office/drawing/2014/main" id="{D63DDDBD-DAD9-4CB1-9D86-157FD95A85D5}"/>
              </a:ext>
            </a:extLst>
          </p:cNvPr>
          <p:cNvSpPr/>
          <p:nvPr/>
        </p:nvSpPr>
        <p:spPr>
          <a:xfrm>
            <a:off x="5758442" y="2155387"/>
            <a:ext cx="1766437" cy="1115456"/>
          </a:xfrm>
          <a:prstGeom prst="flowChartProcess">
            <a:avLst/>
          </a:prstGeom>
          <a:solidFill>
            <a:schemeClr val="accent6">
              <a:lumMod val="75000"/>
              <a:alpha val="20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Componente 3. Juzgado Calificador: Faltas a los bandos de policía y buen gobierno sancionadas</a:t>
            </a:r>
          </a:p>
        </p:txBody>
      </p:sp>
      <p:sp>
        <p:nvSpPr>
          <p:cNvPr id="54" name="Diagrama de flujo: proceso 30">
            <a:extLst>
              <a:ext uri="{FF2B5EF4-FFF2-40B4-BE49-F238E27FC236}">
                <a16:creationId xmlns:a16="http://schemas.microsoft.com/office/drawing/2014/main" id="{EDBDD345-9D44-4EAC-8435-35E4B7DC9CD0}"/>
              </a:ext>
            </a:extLst>
          </p:cNvPr>
          <p:cNvSpPr/>
          <p:nvPr/>
        </p:nvSpPr>
        <p:spPr>
          <a:xfrm>
            <a:off x="9850537" y="2156375"/>
            <a:ext cx="1766437" cy="1114468"/>
          </a:xfrm>
          <a:prstGeom prst="flowChartProcess">
            <a:avLst/>
          </a:prstGeom>
          <a:solidFill>
            <a:schemeClr val="accent6">
              <a:lumMod val="75000"/>
              <a:alpha val="20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Componente 5. </a:t>
            </a:r>
          </a:p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SRE: Trámite de solicitud de pasaporte rápido, fácil, cercano y barato </a:t>
            </a:r>
          </a:p>
        </p:txBody>
      </p:sp>
      <p:sp>
        <p:nvSpPr>
          <p:cNvPr id="55" name="Diagrama de flujo: proceso 30">
            <a:extLst>
              <a:ext uri="{FF2B5EF4-FFF2-40B4-BE49-F238E27FC236}">
                <a16:creationId xmlns:a16="http://schemas.microsoft.com/office/drawing/2014/main" id="{2224293A-1229-453F-BE99-C5B147479DC9}"/>
              </a:ext>
            </a:extLst>
          </p:cNvPr>
          <p:cNvSpPr/>
          <p:nvPr/>
        </p:nvSpPr>
        <p:spPr>
          <a:xfrm>
            <a:off x="7808194" y="2156375"/>
            <a:ext cx="1766437" cy="1114468"/>
          </a:xfrm>
          <a:prstGeom prst="flowChartProcess">
            <a:avLst/>
          </a:prstGeom>
          <a:solidFill>
            <a:schemeClr val="accent6">
              <a:lumMod val="75000"/>
              <a:alpha val="20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Componente 4. Profeco: Derechos de los consumidores protegidos con relaciones justas con los proveedores</a:t>
            </a:r>
          </a:p>
        </p:txBody>
      </p:sp>
    </p:spTree>
    <p:extLst>
      <p:ext uri="{BB962C8B-B14F-4D97-AF65-F5344CB8AC3E}">
        <p14:creationId xmlns:p14="http://schemas.microsoft.com/office/powerpoint/2010/main" val="72703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38" grpId="0" animBg="1"/>
      <p:bldP spid="37" grpId="0" animBg="1"/>
      <p:bldP spid="66" grpId="0" animBg="1"/>
      <p:bldP spid="67" grpId="0" animBg="1"/>
      <p:bldP spid="68" grpId="0" animBg="1"/>
      <p:bldP spid="71" grpId="0" animBg="1"/>
      <p:bldP spid="75" grpId="0" animBg="1"/>
      <p:bldP spid="76" grpId="0" animBg="1"/>
      <p:bldP spid="80" grpId="0" animBg="1"/>
      <p:bldP spid="86" grpId="0" animBg="1"/>
      <p:bldP spid="112" grpId="0" animBg="1"/>
      <p:bldP spid="114" grpId="0" animBg="1"/>
      <p:bldP spid="115" grpId="0" animBg="1"/>
      <p:bldP spid="120" grpId="0" animBg="1"/>
      <p:bldP spid="121" grpId="0" animBg="1"/>
      <p:bldP spid="122" grpId="0" animBg="1"/>
      <p:bldP spid="143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Diagrama de flujo: proceso 46">
            <a:extLst>
              <a:ext uri="{FF2B5EF4-FFF2-40B4-BE49-F238E27FC236}">
                <a16:creationId xmlns:a16="http://schemas.microsoft.com/office/drawing/2014/main" id="{DE4629B0-4885-45B4-B39C-D45584402278}"/>
              </a:ext>
            </a:extLst>
          </p:cNvPr>
          <p:cNvSpPr/>
          <p:nvPr/>
        </p:nvSpPr>
        <p:spPr>
          <a:xfrm rot="16200000">
            <a:off x="550419" y="1079093"/>
            <a:ext cx="1090182" cy="447338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38" name="Diagrama de flujo: proceso 37">
            <a:extLst>
              <a:ext uri="{FF2B5EF4-FFF2-40B4-BE49-F238E27FC236}">
                <a16:creationId xmlns:a16="http://schemas.microsoft.com/office/drawing/2014/main" id="{76FC51BF-4280-4EFC-BA8B-ED62AA058D51}"/>
              </a:ext>
            </a:extLst>
          </p:cNvPr>
          <p:cNvSpPr/>
          <p:nvPr/>
        </p:nvSpPr>
        <p:spPr>
          <a:xfrm rot="16200000">
            <a:off x="-469640" y="4866997"/>
            <a:ext cx="3130295" cy="447342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Metas / ACCIONES / Actividades</a:t>
            </a:r>
          </a:p>
        </p:txBody>
      </p:sp>
      <p:sp>
        <p:nvSpPr>
          <p:cNvPr id="37" name="Diagrama de flujo: proceso 36">
            <a:extLst>
              <a:ext uri="{FF2B5EF4-FFF2-40B4-BE49-F238E27FC236}">
                <a16:creationId xmlns:a16="http://schemas.microsoft.com/office/drawing/2014/main" id="{F7E2CD53-BDF8-4833-A9C0-7AA0D462B470}"/>
              </a:ext>
            </a:extLst>
          </p:cNvPr>
          <p:cNvSpPr/>
          <p:nvPr/>
        </p:nvSpPr>
        <p:spPr>
          <a:xfrm>
            <a:off x="1659511" y="1028189"/>
            <a:ext cx="9918235" cy="626119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400" b="1" dirty="0">
                <a:solidFill>
                  <a:schemeClr val="tx1"/>
                </a:solidFill>
                <a:latin typeface="Euphemia"/>
              </a:rPr>
              <a:t>Propósito del Programa: Promover el cumplimiento y reforzar la aplicación de las disposiciones legales municipales</a:t>
            </a:r>
          </a:p>
        </p:txBody>
      </p: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4FC9A1AA-0C78-467B-84CF-D4D4FD3FDF6E}"/>
              </a:ext>
            </a:extLst>
          </p:cNvPr>
          <p:cNvCxnSpPr>
            <a:cxnSpLocks/>
            <a:stCxn id="44" idx="0"/>
            <a:endCxn id="37" idx="2"/>
          </p:cNvCxnSpPr>
          <p:nvPr/>
        </p:nvCxnSpPr>
        <p:spPr>
          <a:xfrm flipV="1">
            <a:off x="4668481" y="1654308"/>
            <a:ext cx="1950148" cy="502067"/>
          </a:xfrm>
          <a:prstGeom prst="straightConnector1">
            <a:avLst/>
          </a:prstGeom>
          <a:ln w="19050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de flecha 50">
            <a:extLst>
              <a:ext uri="{FF2B5EF4-FFF2-40B4-BE49-F238E27FC236}">
                <a16:creationId xmlns:a16="http://schemas.microsoft.com/office/drawing/2014/main" id="{47F9C86B-1449-41AC-8B4E-1882B523C429}"/>
              </a:ext>
            </a:extLst>
          </p:cNvPr>
          <p:cNvCxnSpPr>
            <a:cxnSpLocks/>
            <a:stCxn id="45" idx="0"/>
            <a:endCxn id="37" idx="2"/>
          </p:cNvCxnSpPr>
          <p:nvPr/>
        </p:nvCxnSpPr>
        <p:spPr>
          <a:xfrm flipV="1">
            <a:off x="2670176" y="1654308"/>
            <a:ext cx="3948453" cy="501079"/>
          </a:xfrm>
          <a:prstGeom prst="straightConnector1">
            <a:avLst/>
          </a:prstGeom>
          <a:ln w="19050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de flecha 62">
            <a:extLst>
              <a:ext uri="{FF2B5EF4-FFF2-40B4-BE49-F238E27FC236}">
                <a16:creationId xmlns:a16="http://schemas.microsoft.com/office/drawing/2014/main" id="{9A978772-D232-421E-906A-3D525A2BA985}"/>
              </a:ext>
            </a:extLst>
          </p:cNvPr>
          <p:cNvCxnSpPr>
            <a:cxnSpLocks/>
            <a:stCxn id="46" idx="0"/>
            <a:endCxn id="37" idx="2"/>
          </p:cNvCxnSpPr>
          <p:nvPr/>
        </p:nvCxnSpPr>
        <p:spPr>
          <a:xfrm flipH="1" flipV="1">
            <a:off x="6618629" y="1654308"/>
            <a:ext cx="23032" cy="501079"/>
          </a:xfrm>
          <a:prstGeom prst="straightConnector1">
            <a:avLst/>
          </a:prstGeom>
          <a:ln w="19050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de flecha 63">
            <a:extLst>
              <a:ext uri="{FF2B5EF4-FFF2-40B4-BE49-F238E27FC236}">
                <a16:creationId xmlns:a16="http://schemas.microsoft.com/office/drawing/2014/main" id="{4F11CDFB-F09F-4497-BB71-8668CBEFC199}"/>
              </a:ext>
            </a:extLst>
          </p:cNvPr>
          <p:cNvCxnSpPr>
            <a:cxnSpLocks/>
            <a:stCxn id="68" idx="0"/>
            <a:endCxn id="37" idx="2"/>
          </p:cNvCxnSpPr>
          <p:nvPr/>
        </p:nvCxnSpPr>
        <p:spPr>
          <a:xfrm flipH="1" flipV="1">
            <a:off x="6618629" y="1654308"/>
            <a:ext cx="2072784" cy="502067"/>
          </a:xfrm>
          <a:prstGeom prst="straightConnector1">
            <a:avLst/>
          </a:prstGeom>
          <a:ln w="19050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de flecha 64">
            <a:extLst>
              <a:ext uri="{FF2B5EF4-FFF2-40B4-BE49-F238E27FC236}">
                <a16:creationId xmlns:a16="http://schemas.microsoft.com/office/drawing/2014/main" id="{0ABA7412-6928-4F16-A312-AC6D351EBDF8}"/>
              </a:ext>
            </a:extLst>
          </p:cNvPr>
          <p:cNvCxnSpPr>
            <a:cxnSpLocks/>
            <a:stCxn id="67" idx="0"/>
            <a:endCxn id="37" idx="2"/>
          </p:cNvCxnSpPr>
          <p:nvPr/>
        </p:nvCxnSpPr>
        <p:spPr>
          <a:xfrm flipH="1" flipV="1">
            <a:off x="6618629" y="1654308"/>
            <a:ext cx="4115127" cy="502067"/>
          </a:xfrm>
          <a:prstGeom prst="straightConnector1">
            <a:avLst/>
          </a:prstGeom>
          <a:ln w="19050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Diagrama de flujo: proceso 65">
            <a:extLst>
              <a:ext uri="{FF2B5EF4-FFF2-40B4-BE49-F238E27FC236}">
                <a16:creationId xmlns:a16="http://schemas.microsoft.com/office/drawing/2014/main" id="{8AA092CA-FE75-49D6-8CC1-F324F404D1AC}"/>
              </a:ext>
            </a:extLst>
          </p:cNvPr>
          <p:cNvSpPr/>
          <p:nvPr/>
        </p:nvSpPr>
        <p:spPr>
          <a:xfrm rot="16200000">
            <a:off x="486594" y="2499902"/>
            <a:ext cx="1217818" cy="447337"/>
          </a:xfrm>
          <a:prstGeom prst="flowChartProcess">
            <a:avLst/>
          </a:prstGeom>
          <a:solidFill>
            <a:schemeClr val="accent6">
              <a:lumMod val="60000"/>
              <a:lumOff val="40000"/>
              <a:alpha val="4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MEDIOS</a:t>
            </a:r>
          </a:p>
        </p:txBody>
      </p:sp>
      <p:sp>
        <p:nvSpPr>
          <p:cNvPr id="114" name="Diagrama de flujo: proceso 30">
            <a:extLst>
              <a:ext uri="{FF2B5EF4-FFF2-40B4-BE49-F238E27FC236}">
                <a16:creationId xmlns:a16="http://schemas.microsoft.com/office/drawing/2014/main" id="{27F374CC-777F-440C-B866-00697D6E39D6}"/>
              </a:ext>
            </a:extLst>
          </p:cNvPr>
          <p:cNvSpPr/>
          <p:nvPr/>
        </p:nvSpPr>
        <p:spPr>
          <a:xfrm>
            <a:off x="1650047" y="4604314"/>
            <a:ext cx="1705719" cy="864303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2.2 Expedir avisos  de pago de derechos a vendedor ambulante</a:t>
            </a:r>
          </a:p>
        </p:txBody>
      </p:sp>
      <p:sp>
        <p:nvSpPr>
          <p:cNvPr id="115" name="Diagrama de flujo: proceso 30">
            <a:extLst>
              <a:ext uri="{FF2B5EF4-FFF2-40B4-BE49-F238E27FC236}">
                <a16:creationId xmlns:a16="http://schemas.microsoft.com/office/drawing/2014/main" id="{3C3CF520-55E2-4DC5-BF90-383CA577FD97}"/>
              </a:ext>
            </a:extLst>
          </p:cNvPr>
          <p:cNvSpPr/>
          <p:nvPr/>
        </p:nvSpPr>
        <p:spPr>
          <a:xfrm>
            <a:off x="1650047" y="5590146"/>
            <a:ext cx="1705719" cy="864303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2.3 Supervisar las obligaciones de vendedores ambulantes</a:t>
            </a:r>
          </a:p>
        </p:txBody>
      </p:sp>
      <p:sp>
        <p:nvSpPr>
          <p:cNvPr id="120" name="Diagrama de flujo: proceso 30">
            <a:extLst>
              <a:ext uri="{FF2B5EF4-FFF2-40B4-BE49-F238E27FC236}">
                <a16:creationId xmlns:a16="http://schemas.microsoft.com/office/drawing/2014/main" id="{7FC2D61D-728E-4CFE-8E3F-737159ACBFC0}"/>
              </a:ext>
            </a:extLst>
          </p:cNvPr>
          <p:cNvSpPr/>
          <p:nvPr/>
        </p:nvSpPr>
        <p:spPr>
          <a:xfrm>
            <a:off x="3655041" y="4604314"/>
            <a:ext cx="1705719" cy="864303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2.5 Emisión de permisos especiales para vendedores ambulantes</a:t>
            </a:r>
          </a:p>
        </p:txBody>
      </p:sp>
      <p:sp>
        <p:nvSpPr>
          <p:cNvPr id="122" name="Diagrama de flujo: proceso 30">
            <a:extLst>
              <a:ext uri="{FF2B5EF4-FFF2-40B4-BE49-F238E27FC236}">
                <a16:creationId xmlns:a16="http://schemas.microsoft.com/office/drawing/2014/main" id="{B6C3B3AA-E05C-4337-942E-662C76C67811}"/>
              </a:ext>
            </a:extLst>
          </p:cNvPr>
          <p:cNvSpPr/>
          <p:nvPr/>
        </p:nvSpPr>
        <p:spPr>
          <a:xfrm>
            <a:off x="3655041" y="3618482"/>
            <a:ext cx="1705719" cy="864303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2.4 Actualizar  expedientes de vendedores ambulantes</a:t>
            </a:r>
          </a:p>
        </p:txBody>
      </p:sp>
      <p:cxnSp>
        <p:nvCxnSpPr>
          <p:cNvPr id="126" name="Conector: angular 125">
            <a:extLst>
              <a:ext uri="{FF2B5EF4-FFF2-40B4-BE49-F238E27FC236}">
                <a16:creationId xmlns:a16="http://schemas.microsoft.com/office/drawing/2014/main" id="{7C6E2FDB-8110-486B-9533-51059FD0D395}"/>
              </a:ext>
            </a:extLst>
          </p:cNvPr>
          <p:cNvCxnSpPr>
            <a:cxnSpLocks/>
            <a:endCxn id="114" idx="3"/>
          </p:cNvCxnSpPr>
          <p:nvPr/>
        </p:nvCxnSpPr>
        <p:spPr>
          <a:xfrm rot="5400000">
            <a:off x="2627166" y="4174894"/>
            <a:ext cx="1590172" cy="132972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: angular 126">
            <a:extLst>
              <a:ext uri="{FF2B5EF4-FFF2-40B4-BE49-F238E27FC236}">
                <a16:creationId xmlns:a16="http://schemas.microsoft.com/office/drawing/2014/main" id="{F0D472DD-0FFE-4ED7-9BA5-A0E271A55DE2}"/>
              </a:ext>
            </a:extLst>
          </p:cNvPr>
          <p:cNvCxnSpPr>
            <a:cxnSpLocks/>
            <a:endCxn id="115" idx="3"/>
          </p:cNvCxnSpPr>
          <p:nvPr/>
        </p:nvCxnSpPr>
        <p:spPr>
          <a:xfrm rot="5400000">
            <a:off x="2134249" y="4667811"/>
            <a:ext cx="2576004" cy="132970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: angular 128">
            <a:extLst>
              <a:ext uri="{FF2B5EF4-FFF2-40B4-BE49-F238E27FC236}">
                <a16:creationId xmlns:a16="http://schemas.microsoft.com/office/drawing/2014/main" id="{873BA103-C638-49D0-8EF7-810E1DE82D81}"/>
              </a:ext>
            </a:extLst>
          </p:cNvPr>
          <p:cNvCxnSpPr>
            <a:cxnSpLocks/>
            <a:endCxn id="120" idx="1"/>
          </p:cNvCxnSpPr>
          <p:nvPr/>
        </p:nvCxnSpPr>
        <p:spPr>
          <a:xfrm rot="16200000" flipH="1">
            <a:off x="2766401" y="4147826"/>
            <a:ext cx="1609094" cy="168185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: angular 129">
            <a:extLst>
              <a:ext uri="{FF2B5EF4-FFF2-40B4-BE49-F238E27FC236}">
                <a16:creationId xmlns:a16="http://schemas.microsoft.com/office/drawing/2014/main" id="{AA1FD5DE-DDB6-41D3-8C1E-17965033F9ED}"/>
              </a:ext>
            </a:extLst>
          </p:cNvPr>
          <p:cNvCxnSpPr>
            <a:cxnSpLocks/>
            <a:endCxn id="122" idx="1"/>
          </p:cNvCxnSpPr>
          <p:nvPr/>
        </p:nvCxnSpPr>
        <p:spPr>
          <a:xfrm rot="16200000" flipH="1">
            <a:off x="3346236" y="3741829"/>
            <a:ext cx="449424" cy="168186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ector: angular 131">
            <a:extLst>
              <a:ext uri="{FF2B5EF4-FFF2-40B4-BE49-F238E27FC236}">
                <a16:creationId xmlns:a16="http://schemas.microsoft.com/office/drawing/2014/main" id="{48DB4CCE-7E88-4999-A436-B0AC10C27BA8}"/>
              </a:ext>
            </a:extLst>
          </p:cNvPr>
          <p:cNvCxnSpPr>
            <a:cxnSpLocks/>
          </p:cNvCxnSpPr>
          <p:nvPr/>
        </p:nvCxnSpPr>
        <p:spPr>
          <a:xfrm flipV="1">
            <a:off x="3486856" y="3255594"/>
            <a:ext cx="1180860" cy="17732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Diagrama de flujo: proceso 30">
            <a:extLst>
              <a:ext uri="{FF2B5EF4-FFF2-40B4-BE49-F238E27FC236}">
                <a16:creationId xmlns:a16="http://schemas.microsoft.com/office/drawing/2014/main" id="{C2D04022-4AFD-4ECC-BB8C-5A8A5C340024}"/>
              </a:ext>
            </a:extLst>
          </p:cNvPr>
          <p:cNvSpPr/>
          <p:nvPr/>
        </p:nvSpPr>
        <p:spPr>
          <a:xfrm>
            <a:off x="1638175" y="3626425"/>
            <a:ext cx="1705719" cy="849770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2.1 Integrar el expediente para obtener anuencia de vendedor ambulante</a:t>
            </a:r>
          </a:p>
        </p:txBody>
      </p:sp>
      <p:cxnSp>
        <p:nvCxnSpPr>
          <p:cNvPr id="144" name="Conector: angular 143">
            <a:extLst>
              <a:ext uri="{FF2B5EF4-FFF2-40B4-BE49-F238E27FC236}">
                <a16:creationId xmlns:a16="http://schemas.microsoft.com/office/drawing/2014/main" id="{ED23A2C4-4AC2-4E74-B6B0-B923E7600FEA}"/>
              </a:ext>
            </a:extLst>
          </p:cNvPr>
          <p:cNvCxnSpPr>
            <a:cxnSpLocks/>
            <a:endCxn id="143" idx="3"/>
          </p:cNvCxnSpPr>
          <p:nvPr/>
        </p:nvCxnSpPr>
        <p:spPr>
          <a:xfrm rot="5400000">
            <a:off x="3204874" y="3769317"/>
            <a:ext cx="421013" cy="142972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Diagrama de flujo: proceso 30">
            <a:extLst>
              <a:ext uri="{FF2B5EF4-FFF2-40B4-BE49-F238E27FC236}">
                <a16:creationId xmlns:a16="http://schemas.microsoft.com/office/drawing/2014/main" id="{4ED67EAD-9666-4EF1-90DB-2426912DB1AA}"/>
              </a:ext>
            </a:extLst>
          </p:cNvPr>
          <p:cNvSpPr/>
          <p:nvPr/>
        </p:nvSpPr>
        <p:spPr>
          <a:xfrm>
            <a:off x="5765769" y="4604314"/>
            <a:ext cx="1705719" cy="864303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3.2 Monitorear el índice de delincuencia</a:t>
            </a:r>
          </a:p>
        </p:txBody>
      </p:sp>
      <p:sp>
        <p:nvSpPr>
          <p:cNvPr id="50" name="Diagrama de flujo: proceso 30">
            <a:extLst>
              <a:ext uri="{FF2B5EF4-FFF2-40B4-BE49-F238E27FC236}">
                <a16:creationId xmlns:a16="http://schemas.microsoft.com/office/drawing/2014/main" id="{315AF49B-BC13-47CE-9277-E1C9A74DBB43}"/>
              </a:ext>
            </a:extLst>
          </p:cNvPr>
          <p:cNvSpPr/>
          <p:nvPr/>
        </p:nvSpPr>
        <p:spPr>
          <a:xfrm>
            <a:off x="5765769" y="5590146"/>
            <a:ext cx="1705719" cy="864303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3.3 Girar citatorios para comparecencias</a:t>
            </a:r>
          </a:p>
        </p:txBody>
      </p:sp>
      <p:sp>
        <p:nvSpPr>
          <p:cNvPr id="52" name="Diagrama de flujo: proceso 30">
            <a:extLst>
              <a:ext uri="{FF2B5EF4-FFF2-40B4-BE49-F238E27FC236}">
                <a16:creationId xmlns:a16="http://schemas.microsoft.com/office/drawing/2014/main" id="{2A59BAD9-F8C3-4743-93EE-477CFDCCBD01}"/>
              </a:ext>
            </a:extLst>
          </p:cNvPr>
          <p:cNvSpPr/>
          <p:nvPr/>
        </p:nvSpPr>
        <p:spPr>
          <a:xfrm>
            <a:off x="7770763" y="4604314"/>
            <a:ext cx="1705719" cy="864303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3.5 Atender cursos de capacitación para jueces calificadores</a:t>
            </a:r>
          </a:p>
        </p:txBody>
      </p:sp>
      <p:sp>
        <p:nvSpPr>
          <p:cNvPr id="53" name="Diagrama de flujo: proceso 30">
            <a:extLst>
              <a:ext uri="{FF2B5EF4-FFF2-40B4-BE49-F238E27FC236}">
                <a16:creationId xmlns:a16="http://schemas.microsoft.com/office/drawing/2014/main" id="{E138F499-6AFF-4F08-B30B-5FE7BFED1EF1}"/>
              </a:ext>
            </a:extLst>
          </p:cNvPr>
          <p:cNvSpPr/>
          <p:nvPr/>
        </p:nvSpPr>
        <p:spPr>
          <a:xfrm>
            <a:off x="7770763" y="3618482"/>
            <a:ext cx="1705719" cy="864303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3.4 Atender cursos de capacitación para médicos legistas</a:t>
            </a:r>
          </a:p>
        </p:txBody>
      </p:sp>
      <p:cxnSp>
        <p:nvCxnSpPr>
          <p:cNvPr id="54" name="Conector: angular 53">
            <a:extLst>
              <a:ext uri="{FF2B5EF4-FFF2-40B4-BE49-F238E27FC236}">
                <a16:creationId xmlns:a16="http://schemas.microsoft.com/office/drawing/2014/main" id="{628EBF71-DB04-4FA3-8740-620EB037BE52}"/>
              </a:ext>
            </a:extLst>
          </p:cNvPr>
          <p:cNvCxnSpPr>
            <a:cxnSpLocks/>
            <a:endCxn id="49" idx="3"/>
          </p:cNvCxnSpPr>
          <p:nvPr/>
        </p:nvCxnSpPr>
        <p:spPr>
          <a:xfrm rot="5400000">
            <a:off x="6742888" y="4174894"/>
            <a:ext cx="1590172" cy="132972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: angular 54">
            <a:extLst>
              <a:ext uri="{FF2B5EF4-FFF2-40B4-BE49-F238E27FC236}">
                <a16:creationId xmlns:a16="http://schemas.microsoft.com/office/drawing/2014/main" id="{7C4B556C-BBC9-41A8-B46C-6EAE036E9D63}"/>
              </a:ext>
            </a:extLst>
          </p:cNvPr>
          <p:cNvCxnSpPr>
            <a:cxnSpLocks/>
            <a:endCxn id="50" idx="3"/>
          </p:cNvCxnSpPr>
          <p:nvPr/>
        </p:nvCxnSpPr>
        <p:spPr>
          <a:xfrm rot="5400000">
            <a:off x="6249971" y="4667811"/>
            <a:ext cx="2576004" cy="132970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: angular 57">
            <a:extLst>
              <a:ext uri="{FF2B5EF4-FFF2-40B4-BE49-F238E27FC236}">
                <a16:creationId xmlns:a16="http://schemas.microsoft.com/office/drawing/2014/main" id="{328D53BC-1CD8-4A95-83B8-90AC92770460}"/>
              </a:ext>
            </a:extLst>
          </p:cNvPr>
          <p:cNvCxnSpPr>
            <a:cxnSpLocks/>
            <a:endCxn id="52" idx="1"/>
          </p:cNvCxnSpPr>
          <p:nvPr/>
        </p:nvCxnSpPr>
        <p:spPr>
          <a:xfrm rot="16200000" flipH="1">
            <a:off x="6882124" y="4147827"/>
            <a:ext cx="1609092" cy="168186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: angular 58">
            <a:extLst>
              <a:ext uri="{FF2B5EF4-FFF2-40B4-BE49-F238E27FC236}">
                <a16:creationId xmlns:a16="http://schemas.microsoft.com/office/drawing/2014/main" id="{05205815-51E3-4569-A68B-539ED9F58AEE}"/>
              </a:ext>
            </a:extLst>
          </p:cNvPr>
          <p:cNvCxnSpPr>
            <a:cxnSpLocks/>
            <a:endCxn id="53" idx="1"/>
          </p:cNvCxnSpPr>
          <p:nvPr/>
        </p:nvCxnSpPr>
        <p:spPr>
          <a:xfrm rot="16200000" flipH="1">
            <a:off x="7461958" y="3741829"/>
            <a:ext cx="449424" cy="168186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: angular 59">
            <a:extLst>
              <a:ext uri="{FF2B5EF4-FFF2-40B4-BE49-F238E27FC236}">
                <a16:creationId xmlns:a16="http://schemas.microsoft.com/office/drawing/2014/main" id="{F12B3202-378D-4C9B-B799-71A7B9CAA57F}"/>
              </a:ext>
            </a:extLst>
          </p:cNvPr>
          <p:cNvCxnSpPr>
            <a:cxnSpLocks/>
          </p:cNvCxnSpPr>
          <p:nvPr/>
        </p:nvCxnSpPr>
        <p:spPr>
          <a:xfrm rot="10800000">
            <a:off x="6640896" y="3255594"/>
            <a:ext cx="961682" cy="177328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Diagrama de flujo: proceso 30">
            <a:extLst>
              <a:ext uri="{FF2B5EF4-FFF2-40B4-BE49-F238E27FC236}">
                <a16:creationId xmlns:a16="http://schemas.microsoft.com/office/drawing/2014/main" id="{E653AF31-E4C8-4FBC-B900-CAC4F26B813C}"/>
              </a:ext>
            </a:extLst>
          </p:cNvPr>
          <p:cNvSpPr/>
          <p:nvPr/>
        </p:nvSpPr>
        <p:spPr>
          <a:xfrm>
            <a:off x="5753897" y="3626425"/>
            <a:ext cx="1705719" cy="849770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3.1 Calificar infracciones por faltas al bando</a:t>
            </a:r>
          </a:p>
        </p:txBody>
      </p:sp>
      <p:cxnSp>
        <p:nvCxnSpPr>
          <p:cNvPr id="69" name="Conector: angular 68">
            <a:extLst>
              <a:ext uri="{FF2B5EF4-FFF2-40B4-BE49-F238E27FC236}">
                <a16:creationId xmlns:a16="http://schemas.microsoft.com/office/drawing/2014/main" id="{3FE45D84-23B8-45E6-A6C2-F4D56224F6E6}"/>
              </a:ext>
            </a:extLst>
          </p:cNvPr>
          <p:cNvCxnSpPr>
            <a:cxnSpLocks/>
            <a:endCxn id="61" idx="3"/>
          </p:cNvCxnSpPr>
          <p:nvPr/>
        </p:nvCxnSpPr>
        <p:spPr>
          <a:xfrm rot="5400000">
            <a:off x="7320596" y="3769317"/>
            <a:ext cx="421014" cy="142973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Diagrama de flujo: proceso 30">
            <a:extLst>
              <a:ext uri="{FF2B5EF4-FFF2-40B4-BE49-F238E27FC236}">
                <a16:creationId xmlns:a16="http://schemas.microsoft.com/office/drawing/2014/main" id="{317AF245-0E9B-4B4D-BD6A-BF44CF487A25}"/>
              </a:ext>
            </a:extLst>
          </p:cNvPr>
          <p:cNvSpPr/>
          <p:nvPr/>
        </p:nvSpPr>
        <p:spPr>
          <a:xfrm>
            <a:off x="7770763" y="5590145"/>
            <a:ext cx="1705719" cy="864303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3.6 Recibir denuncias por faltas al bando de policía y buen gobierno</a:t>
            </a:r>
          </a:p>
        </p:txBody>
      </p:sp>
      <p:cxnSp>
        <p:nvCxnSpPr>
          <p:cNvPr id="77" name="Conector: angular 76">
            <a:extLst>
              <a:ext uri="{FF2B5EF4-FFF2-40B4-BE49-F238E27FC236}">
                <a16:creationId xmlns:a16="http://schemas.microsoft.com/office/drawing/2014/main" id="{28A6395A-9AD9-4A45-B860-252D22A35CB4}"/>
              </a:ext>
            </a:extLst>
          </p:cNvPr>
          <p:cNvCxnSpPr>
            <a:cxnSpLocks/>
            <a:endCxn id="74" idx="1"/>
          </p:cNvCxnSpPr>
          <p:nvPr/>
        </p:nvCxnSpPr>
        <p:spPr>
          <a:xfrm rot="16200000" flipH="1">
            <a:off x="6439915" y="4691449"/>
            <a:ext cx="2488522" cy="173174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ángulo 40">
            <a:extLst>
              <a:ext uri="{FF2B5EF4-FFF2-40B4-BE49-F238E27FC236}">
                <a16:creationId xmlns:a16="http://schemas.microsoft.com/office/drawing/2014/main" id="{E0ADB2D9-E3C0-443E-B378-6DC3869B7D2A}"/>
              </a:ext>
            </a:extLst>
          </p:cNvPr>
          <p:cNvSpPr/>
          <p:nvPr/>
        </p:nvSpPr>
        <p:spPr>
          <a:xfrm>
            <a:off x="3034806" y="270624"/>
            <a:ext cx="7022609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NIVEL INFERIOR DEL ÁRBOL DE OBJETIVOS</a:t>
            </a:r>
          </a:p>
          <a:p>
            <a:pPr algn="ctr">
              <a:defRPr/>
            </a:pPr>
            <a:r>
              <a:rPr lang="es-MX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Pp</a:t>
            </a: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009 - PROMOCION DE LA CULTURA DE LA LEGALIDAD 2021</a:t>
            </a:r>
          </a:p>
        </p:txBody>
      </p:sp>
      <p:sp>
        <p:nvSpPr>
          <p:cNvPr id="44" name="Diagrama de flujo: proceso 30">
            <a:extLst>
              <a:ext uri="{FF2B5EF4-FFF2-40B4-BE49-F238E27FC236}">
                <a16:creationId xmlns:a16="http://schemas.microsoft.com/office/drawing/2014/main" id="{7DA39888-4722-4F1F-9469-285CAC90202D}"/>
              </a:ext>
            </a:extLst>
          </p:cNvPr>
          <p:cNvSpPr/>
          <p:nvPr/>
        </p:nvSpPr>
        <p:spPr>
          <a:xfrm>
            <a:off x="3785262" y="2156375"/>
            <a:ext cx="1766437" cy="1114468"/>
          </a:xfrm>
          <a:prstGeom prst="flowChartProcess">
            <a:avLst/>
          </a:prstGeom>
          <a:solidFill>
            <a:schemeClr val="accent6">
              <a:lumMod val="75000"/>
              <a:alpha val="20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Componente 2. Comercio ambulante: Actividades comerciales  regularizadas</a:t>
            </a:r>
          </a:p>
        </p:txBody>
      </p:sp>
      <p:sp>
        <p:nvSpPr>
          <p:cNvPr id="45" name="Diagrama de flujo: proceso 30">
            <a:extLst>
              <a:ext uri="{FF2B5EF4-FFF2-40B4-BE49-F238E27FC236}">
                <a16:creationId xmlns:a16="http://schemas.microsoft.com/office/drawing/2014/main" id="{4113EE69-A797-44F2-A9F9-ED419348A9BD}"/>
              </a:ext>
            </a:extLst>
          </p:cNvPr>
          <p:cNvSpPr/>
          <p:nvPr/>
        </p:nvSpPr>
        <p:spPr>
          <a:xfrm>
            <a:off x="1786957" y="2155387"/>
            <a:ext cx="1766437" cy="1118173"/>
          </a:xfrm>
          <a:prstGeom prst="flowChartProcess">
            <a:avLst/>
          </a:prstGeom>
          <a:solidFill>
            <a:schemeClr val="accent6">
              <a:lumMod val="75000"/>
              <a:alpha val="20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Componente 1. Juzgado Local: Asuntos civiles y mercantiles resueltos</a:t>
            </a:r>
          </a:p>
        </p:txBody>
      </p:sp>
      <p:sp>
        <p:nvSpPr>
          <p:cNvPr id="46" name="Diagrama de flujo: proceso 30">
            <a:extLst>
              <a:ext uri="{FF2B5EF4-FFF2-40B4-BE49-F238E27FC236}">
                <a16:creationId xmlns:a16="http://schemas.microsoft.com/office/drawing/2014/main" id="{4DFD8F3A-E63E-4360-B41B-31323104AD5A}"/>
              </a:ext>
            </a:extLst>
          </p:cNvPr>
          <p:cNvSpPr/>
          <p:nvPr/>
        </p:nvSpPr>
        <p:spPr>
          <a:xfrm>
            <a:off x="5758442" y="2155387"/>
            <a:ext cx="1766437" cy="1115456"/>
          </a:xfrm>
          <a:prstGeom prst="flowChartProcess">
            <a:avLst/>
          </a:prstGeom>
          <a:solidFill>
            <a:schemeClr val="accent6">
              <a:lumMod val="75000"/>
              <a:alpha val="20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Componente 3. Juzgado Calificador: Faltas a los bandos de policía y buen gobierno sancionadas</a:t>
            </a:r>
          </a:p>
        </p:txBody>
      </p:sp>
      <p:sp>
        <p:nvSpPr>
          <p:cNvPr id="67" name="Diagrama de flujo: proceso 30">
            <a:extLst>
              <a:ext uri="{FF2B5EF4-FFF2-40B4-BE49-F238E27FC236}">
                <a16:creationId xmlns:a16="http://schemas.microsoft.com/office/drawing/2014/main" id="{407C08F7-56E0-4688-97D7-5982E873DF8F}"/>
              </a:ext>
            </a:extLst>
          </p:cNvPr>
          <p:cNvSpPr/>
          <p:nvPr/>
        </p:nvSpPr>
        <p:spPr>
          <a:xfrm>
            <a:off x="9850537" y="2156375"/>
            <a:ext cx="1766437" cy="1114468"/>
          </a:xfrm>
          <a:prstGeom prst="flowChartProcess">
            <a:avLst/>
          </a:prstGeom>
          <a:solidFill>
            <a:schemeClr val="accent6">
              <a:lumMod val="75000"/>
              <a:alpha val="20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Componente 5. </a:t>
            </a:r>
          </a:p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SRE: Solicitudes de pasaporte tramitadas </a:t>
            </a:r>
          </a:p>
        </p:txBody>
      </p:sp>
      <p:sp>
        <p:nvSpPr>
          <p:cNvPr id="68" name="Diagrama de flujo: proceso 30">
            <a:extLst>
              <a:ext uri="{FF2B5EF4-FFF2-40B4-BE49-F238E27FC236}">
                <a16:creationId xmlns:a16="http://schemas.microsoft.com/office/drawing/2014/main" id="{9342C0CD-05B4-451D-A1F8-61932D0BD251}"/>
              </a:ext>
            </a:extLst>
          </p:cNvPr>
          <p:cNvSpPr/>
          <p:nvPr/>
        </p:nvSpPr>
        <p:spPr>
          <a:xfrm>
            <a:off x="7808194" y="2156375"/>
            <a:ext cx="1766437" cy="1114468"/>
          </a:xfrm>
          <a:prstGeom prst="flowChartProcess">
            <a:avLst/>
          </a:prstGeom>
          <a:solidFill>
            <a:schemeClr val="accent6">
              <a:lumMod val="75000"/>
              <a:alpha val="20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Componente 4. Profeco: Derechos de los consumidores protegidos con relaciones justas con los proveedores</a:t>
            </a:r>
          </a:p>
        </p:txBody>
      </p:sp>
      <p:sp>
        <p:nvSpPr>
          <p:cNvPr id="42" name="Diagrama de flujo: proceso 30">
            <a:extLst>
              <a:ext uri="{FF2B5EF4-FFF2-40B4-BE49-F238E27FC236}">
                <a16:creationId xmlns:a16="http://schemas.microsoft.com/office/drawing/2014/main" id="{4E2E1910-E5AF-4F4C-B49C-8CAD5383A1F0}"/>
              </a:ext>
            </a:extLst>
          </p:cNvPr>
          <p:cNvSpPr/>
          <p:nvPr/>
        </p:nvSpPr>
        <p:spPr>
          <a:xfrm>
            <a:off x="3655041" y="5590144"/>
            <a:ext cx="1705719" cy="864304"/>
          </a:xfrm>
          <a:prstGeom prst="flowChartProcess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MX" sz="1200" b="1" dirty="0">
                <a:solidFill>
                  <a:srgbClr val="000000"/>
                </a:solidFill>
                <a:latin typeface="Euphemia"/>
              </a:rPr>
              <a:t>2.6 Elaboración del informe actividades e ingresos </a:t>
            </a:r>
          </a:p>
          <a:p>
            <a:pPr algn="ctr">
              <a:defRPr/>
            </a:pPr>
            <a:endParaRPr lang="es-MX" sz="1200" b="1" dirty="0">
              <a:solidFill>
                <a:srgbClr val="000000"/>
              </a:solidFill>
              <a:latin typeface="Euphemia"/>
            </a:endParaRPr>
          </a:p>
        </p:txBody>
      </p:sp>
    </p:spTree>
    <p:extLst>
      <p:ext uri="{BB962C8B-B14F-4D97-AF65-F5344CB8AC3E}">
        <p14:creationId xmlns:p14="http://schemas.microsoft.com/office/powerpoint/2010/main" val="142157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38" grpId="0" animBg="1"/>
      <p:bldP spid="37" grpId="0" animBg="1"/>
      <p:bldP spid="66" grpId="0" animBg="1"/>
      <p:bldP spid="114" grpId="0" animBg="1"/>
      <p:bldP spid="115" grpId="0" animBg="1"/>
      <p:bldP spid="120" grpId="0" animBg="1"/>
      <p:bldP spid="122" grpId="0" animBg="1"/>
      <p:bldP spid="143" grpId="0" animBg="1"/>
      <p:bldP spid="49" grpId="0" animBg="1"/>
      <p:bldP spid="50" grpId="0" animBg="1"/>
      <p:bldP spid="52" grpId="0" animBg="1"/>
      <p:bldP spid="53" grpId="0" animBg="1"/>
      <p:bldP spid="61" grpId="0" animBg="1"/>
      <p:bldP spid="74" grpId="0" animBg="1"/>
      <p:bldP spid="41" grpId="0" animBg="1"/>
      <p:bldP spid="44" grpId="0" animBg="1"/>
      <p:bldP spid="45" grpId="0" animBg="1"/>
      <p:bldP spid="46" grpId="0" animBg="1"/>
      <p:bldP spid="67" grpId="0" animBg="1"/>
      <p:bldP spid="68" grpId="0" animBg="1"/>
      <p:bldP spid="42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</TotalTime>
  <Words>374</Words>
  <Application>Microsoft Office PowerPoint</Application>
  <PresentationFormat>Panorámica</PresentationFormat>
  <Paragraphs>52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Euphemia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Martín Campa</dc:creator>
  <cp:lastModifiedBy>Federico Villanueva Castro</cp:lastModifiedBy>
  <cp:revision>44</cp:revision>
  <cp:lastPrinted>2020-02-22T23:35:40Z</cp:lastPrinted>
  <dcterms:created xsi:type="dcterms:W3CDTF">2020-01-30T03:52:29Z</dcterms:created>
  <dcterms:modified xsi:type="dcterms:W3CDTF">2020-12-19T21:26:07Z</dcterms:modified>
</cp:coreProperties>
</file>